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5cb2cb00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5cb2cb00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5cb2cb00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5cb2cb00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5cb2cb00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5cb2cb00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5cb2cb00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5cb2cb00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5cb2cb00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5cb2cb00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5cb2cb00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5cb2cb00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5cb2cb00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5cb2cb00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5cb2cb0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5cb2cb0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5cb2cb0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5cb2cb0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5cb2cb00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5cb2cb00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5cb2cb00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5cb2cb00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5cb2cb00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5cb2cb00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cocl.us/Geospatial_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should I </a:t>
            </a:r>
            <a:endParaRPr/>
          </a:p>
          <a:p>
            <a:pPr indent="0" lvl="0" marL="0" rtl="0" algn="l">
              <a:spcBef>
                <a:spcPts val="0"/>
              </a:spcBef>
              <a:spcAft>
                <a:spcPts val="0"/>
              </a:spcAft>
              <a:buNone/>
            </a:pPr>
            <a:r>
              <a:rPr lang="en-GB"/>
              <a:t>move?</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Preet Mishra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6"/>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1</a:t>
            </a:r>
            <a:endParaRPr/>
          </a:p>
        </p:txBody>
      </p:sp>
      <p:pic>
        <p:nvPicPr>
          <p:cNvPr id="291" name="Google Shape;291;p26"/>
          <p:cNvPicPr preferRelativeResize="0"/>
          <p:nvPr/>
        </p:nvPicPr>
        <p:blipFill rotWithShape="1">
          <a:blip r:embed="rId3">
            <a:alphaModFix/>
          </a:blip>
          <a:srcRect b="0" l="0" r="0" t="17348"/>
          <a:stretch/>
        </p:blipFill>
        <p:spPr>
          <a:xfrm>
            <a:off x="3087938" y="610825"/>
            <a:ext cx="3182425" cy="330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7"/>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2</a:t>
            </a:r>
            <a:endParaRPr/>
          </a:p>
        </p:txBody>
      </p:sp>
      <p:pic>
        <p:nvPicPr>
          <p:cNvPr id="297" name="Google Shape;297;p27"/>
          <p:cNvPicPr preferRelativeResize="0"/>
          <p:nvPr/>
        </p:nvPicPr>
        <p:blipFill rotWithShape="1">
          <a:blip r:embed="rId3">
            <a:alphaModFix/>
          </a:blip>
          <a:srcRect b="0" l="0" r="0" t="16226"/>
          <a:stretch/>
        </p:blipFill>
        <p:spPr>
          <a:xfrm>
            <a:off x="2617638" y="664350"/>
            <a:ext cx="4123024" cy="3306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8"/>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3</a:t>
            </a:r>
            <a:endParaRPr/>
          </a:p>
        </p:txBody>
      </p:sp>
      <p:pic>
        <p:nvPicPr>
          <p:cNvPr id="303" name="Google Shape;303;p28"/>
          <p:cNvPicPr preferRelativeResize="0"/>
          <p:nvPr/>
        </p:nvPicPr>
        <p:blipFill rotWithShape="1">
          <a:blip r:embed="rId3">
            <a:alphaModFix/>
          </a:blip>
          <a:srcRect b="0" l="0" r="0" t="17039"/>
          <a:stretch/>
        </p:blipFill>
        <p:spPr>
          <a:xfrm>
            <a:off x="3024275" y="792950"/>
            <a:ext cx="3309750" cy="3274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9"/>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4</a:t>
            </a:r>
            <a:endParaRPr/>
          </a:p>
        </p:txBody>
      </p:sp>
      <p:pic>
        <p:nvPicPr>
          <p:cNvPr id="309" name="Google Shape;309;p29"/>
          <p:cNvPicPr preferRelativeResize="0"/>
          <p:nvPr/>
        </p:nvPicPr>
        <p:blipFill rotWithShape="1">
          <a:blip r:embed="rId3">
            <a:alphaModFix/>
          </a:blip>
          <a:srcRect b="0" l="0" r="0" t="18400"/>
          <a:stretch/>
        </p:blipFill>
        <p:spPr>
          <a:xfrm>
            <a:off x="3033438" y="728650"/>
            <a:ext cx="3291425" cy="322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0"/>
          <p:cNvSpPr txBox="1"/>
          <p:nvPr>
            <p:ph idx="1" type="body"/>
          </p:nvPr>
        </p:nvSpPr>
        <p:spPr>
          <a:xfrm>
            <a:off x="1211150" y="42518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Representative of Cluster 5</a:t>
            </a:r>
            <a:endParaRPr/>
          </a:p>
        </p:txBody>
      </p:sp>
      <p:pic>
        <p:nvPicPr>
          <p:cNvPr id="315" name="Google Shape;315;p30"/>
          <p:cNvPicPr preferRelativeResize="0"/>
          <p:nvPr/>
        </p:nvPicPr>
        <p:blipFill rotWithShape="1">
          <a:blip r:embed="rId3">
            <a:alphaModFix/>
          </a:blip>
          <a:srcRect b="0" l="0" r="0" t="18513"/>
          <a:stretch/>
        </p:blipFill>
        <p:spPr>
          <a:xfrm>
            <a:off x="2958337" y="717925"/>
            <a:ext cx="3227325" cy="3269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 and </a:t>
            </a:r>
            <a:endParaRPr/>
          </a:p>
          <a:p>
            <a:pPr indent="0" lvl="0" marL="0" rtl="0" algn="l">
              <a:spcBef>
                <a:spcPts val="0"/>
              </a:spcBef>
              <a:spcAft>
                <a:spcPts val="0"/>
              </a:spcAft>
              <a:buNone/>
            </a:pPr>
            <a:r>
              <a:rPr lang="en-GB"/>
              <a:t>future</a:t>
            </a:r>
            <a:r>
              <a:rPr lang="en-GB"/>
              <a:t> directions</a:t>
            </a:r>
            <a:endParaRPr/>
          </a:p>
        </p:txBody>
      </p:sp>
      <p:sp>
        <p:nvSpPr>
          <p:cNvPr id="321" name="Google Shape;321;p31"/>
          <p:cNvSpPr txBox="1"/>
          <p:nvPr/>
        </p:nvSpPr>
        <p:spPr>
          <a:xfrm>
            <a:off x="1297500" y="1650225"/>
            <a:ext cx="3889800" cy="280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Using this results a person X who wants to move to Toronto can choose a neighbourhood from different clusters. For choosing a particular cluster, X can analyze provided cluster's representative based on his/her preferences of venues.</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Each neighbourhood of the cluster is most likely to have similar characteristics as the cluster's representative.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More cities can be added.</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Model can be </a:t>
            </a:r>
            <a:r>
              <a:rPr lang="en-GB">
                <a:solidFill>
                  <a:srgbClr val="FFFFFF"/>
                </a:solidFill>
                <a:latin typeface="Lato"/>
                <a:ea typeface="Lato"/>
                <a:cs typeface="Lato"/>
                <a:sym typeface="Lato"/>
              </a:rPr>
              <a:t>improved</a:t>
            </a:r>
            <a:r>
              <a:rPr lang="en-GB">
                <a:solidFill>
                  <a:srgbClr val="FFFFFF"/>
                </a:solidFill>
                <a:latin typeface="Lato"/>
                <a:ea typeface="Lato"/>
                <a:cs typeface="Lato"/>
                <a:sym typeface="Lato"/>
              </a:rPr>
              <a:t> with other values of k.</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Business Problem: </a:t>
            </a:r>
            <a:endParaRPr i="1"/>
          </a:p>
          <a:p>
            <a:pPr indent="0" lvl="0" marL="0" rtl="0" algn="l">
              <a:spcBef>
                <a:spcPts val="1600"/>
              </a:spcBef>
              <a:spcAft>
                <a:spcPts val="0"/>
              </a:spcAft>
              <a:buNone/>
            </a:pPr>
            <a:r>
              <a:rPr lang="en-GB"/>
              <a:t>People often find themselves in a situation where they are looking for a place to move to and they don’t have any reliable source to look for the best neighbourhood. People in that situation tend to go to online forums, ask someone for suggestions and use other means to conclude their decisions. </a:t>
            </a:r>
            <a:endParaRPr/>
          </a:p>
          <a:p>
            <a:pPr indent="0" lvl="0" marL="0" rtl="0" algn="l">
              <a:spcBef>
                <a:spcPts val="1600"/>
              </a:spcBef>
              <a:spcAft>
                <a:spcPts val="0"/>
              </a:spcAft>
              <a:buNone/>
            </a:pPr>
            <a:r>
              <a:rPr lang="en-GB"/>
              <a:t>For solving this problem, I will use the Foursquare location data to get the data of each neighbourhood and cluster them together.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823850" y="1284675"/>
            <a:ext cx="47760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Objective:</a:t>
            </a:r>
            <a:r>
              <a:rPr lang="en-GB"/>
              <a:t> </a:t>
            </a:r>
            <a:endParaRPr/>
          </a:p>
        </p:txBody>
      </p:sp>
      <p:sp>
        <p:nvSpPr>
          <p:cNvPr id="241" name="Google Shape;241;p19"/>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To find a neighbourhood for person X who wants to move to Toronto based on his/her preferences of venues.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 and Stakeholders</a:t>
            </a:r>
            <a:endParaRPr/>
          </a:p>
        </p:txBody>
      </p:sp>
      <p:sp>
        <p:nvSpPr>
          <p:cNvPr id="247" name="Google Shape;247;p20"/>
          <p:cNvSpPr txBox="1"/>
          <p:nvPr>
            <p:ph idx="1" type="body"/>
          </p:nvPr>
        </p:nvSpPr>
        <p:spPr>
          <a:xfrm>
            <a:off x="1297500" y="20584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 potential client could be someone who is looking for a neighbourhood to move to in Toronto.</a:t>
            </a:r>
            <a:endParaRPr>
              <a:solidFill>
                <a:srgbClr val="FFFFFF"/>
              </a:solidFill>
            </a:endParaRPr>
          </a:p>
          <a:p>
            <a:pPr indent="0" lvl="0" marL="0" rtl="0" algn="l">
              <a:spcBef>
                <a:spcPts val="1600"/>
              </a:spcBef>
              <a:spcAft>
                <a:spcPts val="0"/>
              </a:spcAft>
              <a:buNone/>
            </a:pPr>
            <a:r>
              <a:rPr lang="en-GB"/>
              <a:t>Stakeholders:</a:t>
            </a:r>
            <a:endParaRPr/>
          </a:p>
          <a:p>
            <a:pPr indent="-311150" lvl="0" marL="457200" rtl="0" algn="l">
              <a:spcBef>
                <a:spcPts val="1600"/>
              </a:spcBef>
              <a:spcAft>
                <a:spcPts val="0"/>
              </a:spcAft>
              <a:buSzPts val="1300"/>
              <a:buAutoNum type="arabicPeriod"/>
            </a:pPr>
            <a:r>
              <a:rPr lang="en-GB"/>
              <a:t>Government of Canada (to help an immigrant or a person who is looking for a neighbourhood to settle in Toronto).</a:t>
            </a:r>
            <a:endParaRPr/>
          </a:p>
          <a:p>
            <a:pPr indent="-311150" lvl="0" marL="457200" rtl="0" algn="l">
              <a:spcBef>
                <a:spcPts val="0"/>
              </a:spcBef>
              <a:spcAft>
                <a:spcPts val="0"/>
              </a:spcAft>
              <a:buSzPts val="1300"/>
              <a:buAutoNum type="arabicPeriod"/>
            </a:pPr>
            <a:r>
              <a:rPr lang="en-GB"/>
              <a:t>End user.</a:t>
            </a:r>
            <a:endParaRPr>
              <a:solidFill>
                <a:srgbClr val="FFFFFF"/>
              </a:solidFill>
            </a:endParaRPr>
          </a:p>
        </p:txBody>
      </p:sp>
      <p:pic>
        <p:nvPicPr>
          <p:cNvPr descr="offset_comp_267026.jpg" id="248" name="Google Shape;248;p20"/>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49" name="Google Shape;249;p20"/>
          <p:cNvPicPr preferRelativeResize="0"/>
          <p:nvPr/>
        </p:nvPicPr>
        <p:blipFill rotWithShape="1">
          <a:blip r:embed="rId4">
            <a:alphaModFix/>
          </a:blip>
          <a:srcRect b="-10133" l="28499" r="21977" t="35784"/>
          <a:stretch/>
        </p:blipFill>
        <p:spPr>
          <a:xfrm rot="-5400000">
            <a:off x="5780721" y="1416482"/>
            <a:ext cx="2504700" cy="2509500"/>
          </a:xfrm>
          <a:prstGeom prst="diagStripe">
            <a:avLst>
              <a:gd fmla="val 50445" name="adj"/>
            </a:avLst>
          </a:prstGeom>
          <a:noFill/>
          <a:ln>
            <a:noFill/>
          </a:ln>
        </p:spPr>
      </p:pic>
      <p:pic>
        <p:nvPicPr>
          <p:cNvPr descr="offset_comp_442889_edtied2.jpg" id="250" name="Google Shape;250;p20"/>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51" name="Google Shape;251;p2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to care?</a:t>
            </a:r>
            <a:endParaRPr/>
          </a:p>
        </p:txBody>
      </p:sp>
      <p:sp>
        <p:nvSpPr>
          <p:cNvPr id="257" name="Google Shape;257;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GB"/>
              <a:t>This project  will try to ease the whole process by providing reliable data and a mean that they can use to select a neighbourhood for the people of Toronto on the basis of their preferences of venues.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acquisition and cleaning</a:t>
            </a:r>
            <a:endParaRPr/>
          </a:p>
        </p:txBody>
      </p:sp>
      <p:sp>
        <p:nvSpPr>
          <p:cNvPr id="263" name="Google Shape;263;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List of postal codes of Canada: M from Wikipedia. (https://en.wikipedia.org/wiki/List_of_postal_codes_of_Canada:_M)</a:t>
            </a:r>
            <a:endParaRPr/>
          </a:p>
          <a:p>
            <a:pPr indent="-311150" lvl="0" marL="457200" rtl="0" algn="l">
              <a:spcBef>
                <a:spcPts val="0"/>
              </a:spcBef>
              <a:spcAft>
                <a:spcPts val="0"/>
              </a:spcAft>
              <a:buSzPts val="1300"/>
              <a:buAutoNum type="arabicPeriod"/>
            </a:pPr>
            <a:r>
              <a:rPr lang="en-GB"/>
              <a:t>Coordinates of the Toronto Neighbourhoods from csv file. (</a:t>
            </a:r>
            <a:r>
              <a:rPr lang="en-GB" u="sng">
                <a:solidFill>
                  <a:schemeClr val="hlink"/>
                </a:solidFill>
                <a:hlinkClick r:id="rId3"/>
              </a:rPr>
              <a:t>http://cocl.us/Geospatial_data</a:t>
            </a:r>
            <a:r>
              <a:rPr lang="en-GB"/>
              <a:t>)</a:t>
            </a:r>
            <a:endParaRPr/>
          </a:p>
          <a:p>
            <a:pPr indent="-311150" lvl="0" marL="457200" rtl="0" algn="l">
              <a:spcBef>
                <a:spcPts val="0"/>
              </a:spcBef>
              <a:spcAft>
                <a:spcPts val="0"/>
              </a:spcAft>
              <a:buSzPts val="1300"/>
              <a:buAutoNum type="arabicPeriod"/>
            </a:pPr>
            <a:r>
              <a:rPr lang="en-GB"/>
              <a:t>Foursquare</a:t>
            </a:r>
            <a:r>
              <a:rPr lang="en-GB"/>
              <a:t> Location data. (http://foursquare.com/)</a:t>
            </a:r>
            <a:endParaRPr/>
          </a:p>
          <a:p>
            <a:pPr indent="-311150" lvl="0" marL="457200" rtl="0" algn="l">
              <a:spcBef>
                <a:spcPts val="0"/>
              </a:spcBef>
              <a:spcAft>
                <a:spcPts val="0"/>
              </a:spcAft>
              <a:buSzPts val="1300"/>
              <a:buAutoNum type="arabicPeriod"/>
            </a:pPr>
            <a:r>
              <a:rPr lang="en-GB"/>
              <a:t>Cleaned data had 3 features.</a:t>
            </a:r>
            <a:endParaRPr/>
          </a:p>
          <a:p>
            <a:pPr indent="-311150" lvl="0" marL="457200" rtl="0" algn="l">
              <a:spcBef>
                <a:spcPts val="0"/>
              </a:spcBef>
              <a:spcAft>
                <a:spcPts val="0"/>
              </a:spcAft>
              <a:buSzPts val="1300"/>
              <a:buAutoNum type="arabicPeriod"/>
            </a:pPr>
            <a:r>
              <a:rPr lang="en-GB"/>
              <a:t>Rows which were not available were removed.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K-means clustering for clustering the neighbourhoods</a:t>
            </a:r>
            <a:endParaRPr/>
          </a:p>
          <a:p>
            <a:pPr indent="0" lvl="0" marL="0" rtl="0" algn="l">
              <a:spcBef>
                <a:spcPts val="0"/>
              </a:spcBef>
              <a:spcAft>
                <a:spcPts val="0"/>
              </a:spcAft>
              <a:buNone/>
            </a:pPr>
            <a:r>
              <a:t/>
            </a:r>
            <a:endParaRPr/>
          </a:p>
        </p:txBody>
      </p:sp>
      <p:sp>
        <p:nvSpPr>
          <p:cNvPr id="269" name="Google Shape;269;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Based on the basis of common venues k-means clustering Machine Learning is used, which is unsupervised, in order to cluster the neighbourhoods together.</a:t>
            </a:r>
            <a:endParaRPr>
              <a:solidFill>
                <a:schemeClr val="dk2"/>
              </a:solidFill>
            </a:endParaRPr>
          </a:p>
          <a:p>
            <a:pPr indent="0" lvl="0" marL="0" rtl="0" algn="l">
              <a:spcBef>
                <a:spcPts val="1600"/>
              </a:spcBef>
              <a:spcAft>
                <a:spcPts val="0"/>
              </a:spcAft>
              <a:buNone/>
            </a:pPr>
            <a:r>
              <a:rPr lang="en-GB">
                <a:solidFill>
                  <a:schemeClr val="dk2"/>
                </a:solidFill>
              </a:rPr>
              <a:t>K = 5 was selected to go with.</a:t>
            </a:r>
            <a:endParaRPr>
              <a:solidFill>
                <a:schemeClr val="dk2"/>
              </a:solidFill>
            </a:endParaRPr>
          </a:p>
          <a:p>
            <a:pPr indent="0" lvl="0" marL="0" rtl="0" algn="l">
              <a:spcBef>
                <a:spcPts val="1600"/>
              </a:spcBef>
              <a:spcAft>
                <a:spcPts val="1600"/>
              </a:spcAft>
              <a:buNone/>
            </a:pPr>
            <a:r>
              <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4"/>
          <p:cNvSpPr txBox="1"/>
          <p:nvPr>
            <p:ph idx="1" type="body"/>
          </p:nvPr>
        </p:nvSpPr>
        <p:spPr>
          <a:xfrm>
            <a:off x="1014125" y="4305375"/>
            <a:ext cx="71157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Visualization of </a:t>
            </a:r>
            <a:r>
              <a:rPr lang="en-GB"/>
              <a:t>different</a:t>
            </a:r>
            <a:r>
              <a:rPr lang="en-GB"/>
              <a:t> clusters</a:t>
            </a:r>
            <a:endParaRPr/>
          </a:p>
        </p:txBody>
      </p:sp>
      <p:pic>
        <p:nvPicPr>
          <p:cNvPr id="275" name="Google Shape;275;p24"/>
          <p:cNvPicPr preferRelativeResize="0"/>
          <p:nvPr/>
        </p:nvPicPr>
        <p:blipFill>
          <a:blip r:embed="rId3">
            <a:alphaModFix/>
          </a:blip>
          <a:stretch>
            <a:fillRect/>
          </a:stretch>
        </p:blipFill>
        <p:spPr>
          <a:xfrm>
            <a:off x="1014188" y="304800"/>
            <a:ext cx="7115622" cy="400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5"/>
          <p:cNvSpPr txBox="1"/>
          <p:nvPr>
            <p:ph idx="1" type="body"/>
          </p:nvPr>
        </p:nvSpPr>
        <p:spPr>
          <a:xfrm>
            <a:off x="1154900" y="4273400"/>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Clusters</a:t>
            </a:r>
            <a:endParaRPr/>
          </a:p>
        </p:txBody>
      </p:sp>
      <p:pic>
        <p:nvPicPr>
          <p:cNvPr id="281" name="Google Shape;281;p25"/>
          <p:cNvPicPr preferRelativeResize="0"/>
          <p:nvPr/>
        </p:nvPicPr>
        <p:blipFill rotWithShape="1">
          <a:blip r:embed="rId3">
            <a:alphaModFix/>
          </a:blip>
          <a:srcRect b="6533" l="0" r="63416" t="0"/>
          <a:stretch/>
        </p:blipFill>
        <p:spPr>
          <a:xfrm>
            <a:off x="1154900" y="452450"/>
            <a:ext cx="3233748" cy="1980000"/>
          </a:xfrm>
          <a:prstGeom prst="rect">
            <a:avLst/>
          </a:prstGeom>
          <a:noFill/>
          <a:ln>
            <a:noFill/>
          </a:ln>
        </p:spPr>
      </p:pic>
      <p:pic>
        <p:nvPicPr>
          <p:cNvPr id="282" name="Google Shape;282;p25"/>
          <p:cNvPicPr preferRelativeResize="0"/>
          <p:nvPr/>
        </p:nvPicPr>
        <p:blipFill rotWithShape="1">
          <a:blip r:embed="rId4">
            <a:alphaModFix/>
          </a:blip>
          <a:srcRect b="9024" l="0" r="63415" t="0"/>
          <a:stretch/>
        </p:blipFill>
        <p:spPr>
          <a:xfrm>
            <a:off x="4755350" y="452450"/>
            <a:ext cx="3233750" cy="1058475"/>
          </a:xfrm>
          <a:prstGeom prst="rect">
            <a:avLst/>
          </a:prstGeom>
          <a:noFill/>
          <a:ln>
            <a:noFill/>
          </a:ln>
        </p:spPr>
      </p:pic>
      <p:pic>
        <p:nvPicPr>
          <p:cNvPr id="283" name="Google Shape;283;p25"/>
          <p:cNvPicPr preferRelativeResize="0"/>
          <p:nvPr/>
        </p:nvPicPr>
        <p:blipFill rotWithShape="1">
          <a:blip r:embed="rId5">
            <a:alphaModFix/>
          </a:blip>
          <a:srcRect b="53093" l="0" r="63206" t="0"/>
          <a:stretch/>
        </p:blipFill>
        <p:spPr>
          <a:xfrm>
            <a:off x="1154900" y="2584850"/>
            <a:ext cx="3233751" cy="1364699"/>
          </a:xfrm>
          <a:prstGeom prst="rect">
            <a:avLst/>
          </a:prstGeom>
          <a:noFill/>
          <a:ln>
            <a:noFill/>
          </a:ln>
        </p:spPr>
      </p:pic>
      <p:pic>
        <p:nvPicPr>
          <p:cNvPr id="284" name="Google Shape;284;p25"/>
          <p:cNvPicPr preferRelativeResize="0"/>
          <p:nvPr/>
        </p:nvPicPr>
        <p:blipFill rotWithShape="1">
          <a:blip r:embed="rId6">
            <a:alphaModFix/>
          </a:blip>
          <a:srcRect b="0" l="0" r="65573" t="0"/>
          <a:stretch/>
        </p:blipFill>
        <p:spPr>
          <a:xfrm>
            <a:off x="4755350" y="1649525"/>
            <a:ext cx="3233748" cy="858600"/>
          </a:xfrm>
          <a:prstGeom prst="rect">
            <a:avLst/>
          </a:prstGeom>
          <a:noFill/>
          <a:ln>
            <a:noFill/>
          </a:ln>
        </p:spPr>
      </p:pic>
      <p:pic>
        <p:nvPicPr>
          <p:cNvPr id="285" name="Google Shape;285;p25"/>
          <p:cNvPicPr preferRelativeResize="0"/>
          <p:nvPr/>
        </p:nvPicPr>
        <p:blipFill rotWithShape="1">
          <a:blip r:embed="rId7">
            <a:alphaModFix/>
          </a:blip>
          <a:srcRect b="0" l="0" r="62890" t="0"/>
          <a:stretch/>
        </p:blipFill>
        <p:spPr>
          <a:xfrm>
            <a:off x="4755350" y="2646725"/>
            <a:ext cx="3233748" cy="104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